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1053" r:id="rId2"/>
    <p:sldId id="1056" r:id="rId3"/>
    <p:sldId id="1131" r:id="rId4"/>
    <p:sldId id="1174" r:id="rId5"/>
    <p:sldId id="1175" r:id="rId6"/>
    <p:sldId id="1173" r:id="rId7"/>
    <p:sldId id="1176" r:id="rId8"/>
    <p:sldId id="1177" r:id="rId9"/>
    <p:sldId id="1161" r:id="rId10"/>
    <p:sldId id="1160" r:id="rId11"/>
    <p:sldId id="1162" r:id="rId12"/>
    <p:sldId id="1159" r:id="rId13"/>
    <p:sldId id="1163" r:id="rId14"/>
    <p:sldId id="1167" r:id="rId15"/>
    <p:sldId id="1172" r:id="rId16"/>
    <p:sldId id="1164" r:id="rId17"/>
    <p:sldId id="1168" r:id="rId18"/>
    <p:sldId id="1171" r:id="rId19"/>
    <p:sldId id="1165" r:id="rId20"/>
    <p:sldId id="1169" r:id="rId21"/>
    <p:sldId id="1166" r:id="rId22"/>
    <p:sldId id="1170" r:id="rId23"/>
    <p:sldId id="1130" r:id="rId24"/>
  </p:sldIdLst>
  <p:sldSz cx="9144000" cy="5143500" type="screen16x9"/>
  <p:notesSz cx="6858000" cy="9144000"/>
  <p:custDataLst>
    <p:tags r:id="rId27"/>
  </p:custDataLst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6" pos="528" userDrawn="1">
          <p15:clr>
            <a:srgbClr val="A4A3A4"/>
          </p15:clr>
        </p15:guide>
        <p15:guide id="7" pos="7152" userDrawn="1">
          <p15:clr>
            <a:srgbClr val="A4A3A4"/>
          </p15:clr>
        </p15:guide>
        <p15:guide id="8" orient="horz" pos="1620" userDrawn="1">
          <p15:clr>
            <a:srgbClr val="A4A3A4"/>
          </p15:clr>
        </p15:guide>
        <p15:guide id="9" pos="2880" userDrawn="1">
          <p15:clr>
            <a:srgbClr val="A4A3A4"/>
          </p15:clr>
        </p15:guide>
        <p15:guide id="10" pos="396" userDrawn="1">
          <p15:clr>
            <a:srgbClr val="A4A3A4"/>
          </p15:clr>
        </p15:guide>
        <p15:guide id="11" pos="53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7A71"/>
    <a:srgbClr val="788BA9"/>
    <a:srgbClr val="111217"/>
    <a:srgbClr val="B7B5BD"/>
    <a:srgbClr val="B1AEB5"/>
    <a:srgbClr val="93929C"/>
    <a:srgbClr val="A6A5AD"/>
    <a:srgbClr val="F9F8FA"/>
    <a:srgbClr val="A18A7F"/>
    <a:srgbClr val="C3C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806" autoAdjust="0"/>
    <p:restoredTop sz="94434" autoAdjust="0"/>
  </p:normalViewPr>
  <p:slideViewPr>
    <p:cSldViewPr snapToGrid="0" showGuides="1">
      <p:cViewPr varScale="1">
        <p:scale>
          <a:sx n="74" d="100"/>
          <a:sy n="74" d="100"/>
        </p:scale>
        <p:origin x="52" y="368"/>
      </p:cViewPr>
      <p:guideLst>
        <p:guide orient="horz" pos="2160"/>
        <p:guide pos="3840"/>
        <p:guide pos="528"/>
        <p:guide pos="7152"/>
        <p:guide orient="horz" pos="1620"/>
        <p:guide pos="2880"/>
        <p:guide pos="396"/>
        <p:guide pos="53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27102"/>
    </p:cViewPr>
  </p:sorter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457200" cy="457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2253F-1DC1-44AB-85F9-14DB9D873A39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8A4E4-7001-4196-8720-A0FCB0AEB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4D076-05C0-4F10-BAEB-F2DA581BE89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7B7F8-81FA-46DC-8926-8D6B124E54D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39939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sp>
        <p:nvSpPr>
          <p:cNvPr id="15" name="TextBox 28"/>
          <p:cNvSpPr txBox="1"/>
          <p:nvPr/>
        </p:nvSpPr>
        <p:spPr>
          <a:xfrm>
            <a:off x="6890693" y="1224110"/>
            <a:ext cx="1939290" cy="798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6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CS305</a:t>
            </a:r>
            <a:endParaRPr lang="zh-CN" altLang="en-US" sz="4600" dirty="0">
              <a:gradFill>
                <a:gsLst>
                  <a:gs pos="0">
                    <a:srgbClr val="788BA9"/>
                  </a:gs>
                  <a:gs pos="74000">
                    <a:srgbClr val="D67A71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_3"/>
          <p:cNvSpPr/>
          <p:nvPr/>
        </p:nvSpPr>
        <p:spPr>
          <a:xfrm>
            <a:off x="5732016" y="2023144"/>
            <a:ext cx="3148965" cy="12604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zh-CN" sz="38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Final Project </a:t>
            </a:r>
          </a:p>
          <a:p>
            <a:r>
              <a:rPr lang="en-US" altLang="zh-CN" sz="38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Presentation</a:t>
            </a:r>
          </a:p>
        </p:txBody>
      </p:sp>
      <p:sp>
        <p:nvSpPr>
          <p:cNvPr id="18" name="TextBox 35"/>
          <p:cNvSpPr txBox="1"/>
          <p:nvPr/>
        </p:nvSpPr>
        <p:spPr>
          <a:xfrm>
            <a:off x="6710585" y="3283680"/>
            <a:ext cx="196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组员：冯大志，杨家鉴，徐璟源</a:t>
            </a:r>
          </a:p>
        </p:txBody>
      </p:sp>
      <p:pic>
        <p:nvPicPr>
          <p:cNvPr id="21" name="Dirk Reichardt - Weeke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82520" y="-698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5" grpId="0"/>
      <p:bldP spid="16" grpId="0" bldLvl="0" animBg="1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andshake 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55" y="587375"/>
            <a:ext cx="7402195" cy="4116705"/>
          </a:xfrm>
          <a:prstGeom prst="rect">
            <a:avLst/>
          </a:prstGeom>
        </p:spPr>
      </p:pic>
      <p:sp>
        <p:nvSpPr>
          <p:cNvPr id="4" name="文本框 5"/>
          <p:cNvSpPr txBox="1"/>
          <p:nvPr>
            <p:custDataLst>
              <p:tags r:id="rId1"/>
            </p:custDataLst>
          </p:nvPr>
        </p:nvSpPr>
        <p:spPr>
          <a:xfrm>
            <a:off x="3818890" y="158115"/>
            <a:ext cx="2312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Handshaking check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3157" y="2240325"/>
            <a:ext cx="853440" cy="78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500" dirty="0">
              <a:gradFill>
                <a:gsLst>
                  <a:gs pos="0">
                    <a:srgbClr val="788BA9"/>
                  </a:gs>
                  <a:gs pos="74000">
                    <a:srgbClr val="D67A71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74426" y="2356354"/>
            <a:ext cx="489458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0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Congestion Control check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2129599" y="2098075"/>
            <a:ext cx="0" cy="1069331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7959" y="880745"/>
            <a:ext cx="6468081" cy="3677285"/>
          </a:xfrm>
          <a:prstGeom prst="rect">
            <a:avLst/>
          </a:prstGeom>
        </p:spPr>
      </p:pic>
      <p:sp>
        <p:nvSpPr>
          <p:cNvPr id="4" name="文本框 5"/>
          <p:cNvSpPr txBox="1"/>
          <p:nvPr>
            <p:custDataLst>
              <p:tags r:id="rId1"/>
            </p:custDataLst>
          </p:nvPr>
        </p:nvSpPr>
        <p:spPr>
          <a:xfrm>
            <a:off x="1266191" y="246916"/>
            <a:ext cx="6611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Congestion Control check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3157" y="2240325"/>
            <a:ext cx="853440" cy="78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500" dirty="0">
              <a:gradFill>
                <a:gsLst>
                  <a:gs pos="0">
                    <a:srgbClr val="788BA9"/>
                  </a:gs>
                  <a:gs pos="74000">
                    <a:srgbClr val="D67A71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54093" y="2356354"/>
            <a:ext cx="362267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0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Concurrency check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2129599" y="2098075"/>
            <a:ext cx="0" cy="1069331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2638" y="659765"/>
            <a:ext cx="7018723" cy="3990340"/>
          </a:xfrm>
          <a:prstGeom prst="rect">
            <a:avLst/>
          </a:prstGeom>
        </p:spPr>
      </p:pic>
      <p:sp>
        <p:nvSpPr>
          <p:cNvPr id="4" name="文本框 5"/>
          <p:cNvSpPr txBox="1"/>
          <p:nvPr>
            <p:custDataLst>
              <p:tags r:id="rId1"/>
            </p:custDataLst>
          </p:nvPr>
        </p:nvSpPr>
        <p:spPr>
          <a:xfrm>
            <a:off x="3818890" y="158115"/>
            <a:ext cx="2312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Concurrency check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/>
          <p:cNvSpPr txBox="1"/>
          <p:nvPr>
            <p:custDataLst>
              <p:tags r:id="rId1"/>
            </p:custDataLst>
          </p:nvPr>
        </p:nvSpPr>
        <p:spPr>
          <a:xfrm>
            <a:off x="3416300" y="220980"/>
            <a:ext cx="2312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Concurrency check</a:t>
            </a:r>
          </a:p>
        </p:txBody>
      </p:sp>
      <p:pic>
        <p:nvPicPr>
          <p:cNvPr id="3" name="图片 2" descr="824f16995024a9ae64e21eadd1e61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925195"/>
            <a:ext cx="5034280" cy="3827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3157" y="2240325"/>
            <a:ext cx="853440" cy="78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4500" dirty="0">
              <a:gradFill>
                <a:gsLst>
                  <a:gs pos="0">
                    <a:srgbClr val="788BA9"/>
                  </a:gs>
                  <a:gs pos="74000">
                    <a:srgbClr val="D67A71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62348" y="2356354"/>
            <a:ext cx="235775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0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Crash check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2129599" y="2098075"/>
            <a:ext cx="0" cy="1069331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2466" y="642620"/>
            <a:ext cx="7029892" cy="3996690"/>
          </a:xfrm>
          <a:prstGeom prst="rect">
            <a:avLst/>
          </a:prstGeom>
        </p:spPr>
      </p:pic>
      <p:sp>
        <p:nvSpPr>
          <p:cNvPr id="4" name="文本框 5"/>
          <p:cNvSpPr txBox="1"/>
          <p:nvPr>
            <p:custDataLst>
              <p:tags r:id="rId1"/>
            </p:custDataLst>
          </p:nvPr>
        </p:nvSpPr>
        <p:spPr>
          <a:xfrm>
            <a:off x="3818890" y="158115"/>
            <a:ext cx="2312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Crash check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f15f1fb22081f433eebfba74aad71d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151" y="482600"/>
            <a:ext cx="5589697" cy="4178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3157" y="2240325"/>
            <a:ext cx="853440" cy="78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4500" dirty="0">
              <a:gradFill>
                <a:gsLst>
                  <a:gs pos="0">
                    <a:srgbClr val="788BA9"/>
                  </a:gs>
                  <a:gs pos="74000">
                    <a:srgbClr val="D67A71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15053" y="2356354"/>
            <a:ext cx="416496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0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Comprehensive check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2129599" y="2098075"/>
            <a:ext cx="0" cy="1069331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3157" y="2240325"/>
            <a:ext cx="86113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500" dirty="0">
              <a:gradFill>
                <a:gsLst>
                  <a:gs pos="0">
                    <a:srgbClr val="788BA9"/>
                  </a:gs>
                  <a:gs pos="74000">
                    <a:srgbClr val="D67A71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55351" y="2356354"/>
            <a:ext cx="382016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0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Design Introduction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2129599" y="2098075"/>
            <a:ext cx="0" cy="1069331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4310" y="854075"/>
            <a:ext cx="6894744" cy="3919855"/>
          </a:xfrm>
          <a:prstGeom prst="rect">
            <a:avLst/>
          </a:prstGeom>
        </p:spPr>
      </p:pic>
      <p:sp>
        <p:nvSpPr>
          <p:cNvPr id="4" name="文本框 5"/>
          <p:cNvSpPr txBox="1"/>
          <p:nvPr>
            <p:custDataLst>
              <p:tags r:id="rId1"/>
            </p:custDataLst>
          </p:nvPr>
        </p:nvSpPr>
        <p:spPr>
          <a:xfrm>
            <a:off x="3416300" y="220980"/>
            <a:ext cx="2312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Comprehensive check</a:t>
            </a:r>
            <a:endParaRPr lang="en-US" altLang="zh-CN" sz="1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3157" y="2240325"/>
            <a:ext cx="853440" cy="78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zh-CN" altLang="en-US" sz="4500" dirty="0">
              <a:gradFill>
                <a:gsLst>
                  <a:gs pos="0">
                    <a:srgbClr val="788BA9"/>
                  </a:gs>
                  <a:gs pos="74000">
                    <a:srgbClr val="D67A71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67428" y="2356354"/>
            <a:ext cx="257619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0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Bonus check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2129599" y="2098075"/>
            <a:ext cx="0" cy="1069331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082610"/>
            <a:ext cx="3971037" cy="2978277"/>
          </a:xfrm>
          <a:prstGeom prst="rect">
            <a:avLst/>
          </a:prstGeom>
        </p:spPr>
      </p:pic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559968" y="857250"/>
            <a:ext cx="0" cy="3429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line chart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362" y="1082611"/>
            <a:ext cx="3971037" cy="2978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sp>
        <p:nvSpPr>
          <p:cNvPr id="3" name="TextBox 28"/>
          <p:cNvSpPr txBox="1"/>
          <p:nvPr/>
        </p:nvSpPr>
        <p:spPr>
          <a:xfrm>
            <a:off x="4381173" y="1441280"/>
            <a:ext cx="39001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CS305 Final Project</a:t>
            </a:r>
          </a:p>
        </p:txBody>
      </p:sp>
      <p:sp>
        <p:nvSpPr>
          <p:cNvPr id="4" name="_3"/>
          <p:cNvSpPr/>
          <p:nvPr/>
        </p:nvSpPr>
        <p:spPr>
          <a:xfrm>
            <a:off x="5812766" y="2025049"/>
            <a:ext cx="2541905" cy="67564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CN" altLang="en-US" sz="38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感</a:t>
            </a:r>
            <a:r>
              <a:rPr lang="en-US" altLang="zh-CN" sz="38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8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en-US" altLang="zh-CN" sz="38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8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观</a:t>
            </a:r>
            <a:r>
              <a:rPr lang="en-US" altLang="zh-CN" sz="38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8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09880" y="1853565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[(team number, ip, port, state)]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-&gt; records other peers</a:t>
            </a:r>
          </a:p>
        </p:txBody>
      </p:sp>
      <p:pic>
        <p:nvPicPr>
          <p:cNvPr id="15" name="图片 14" descr="CS3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855" y="1090930"/>
            <a:ext cx="3705225" cy="29622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09880" y="2390775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rdt_timer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-&gt; RDT timeout</a:t>
            </a:r>
          </a:p>
        </p:txBody>
      </p:sp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309880" y="2927985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GET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_timer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-&gt; GET Packet Timeout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43E51E2F-4A61-9398-C212-51C92ED17521}"/>
              </a:ext>
            </a:extLst>
          </p:cNvPr>
          <p:cNvSpPr/>
          <p:nvPr/>
        </p:nvSpPr>
        <p:spPr>
          <a:xfrm>
            <a:off x="4076163" y="3810705"/>
            <a:ext cx="495837" cy="4958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P0</a:t>
            </a:r>
            <a:endParaRPr lang="zh-CN" altLang="en-US" sz="1000" b="1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D59FE0A-8E22-3C8B-18E0-170BEB2CD162}"/>
              </a:ext>
            </a:extLst>
          </p:cNvPr>
          <p:cNvSpPr/>
          <p:nvPr/>
        </p:nvSpPr>
        <p:spPr>
          <a:xfrm>
            <a:off x="1133341" y="1706452"/>
            <a:ext cx="457200" cy="457200"/>
          </a:xfrm>
          <a:prstGeom prst="ellipse">
            <a:avLst/>
          </a:prstGeom>
          <a:solidFill>
            <a:srgbClr val="D67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P1</a:t>
            </a:r>
            <a:endParaRPr lang="zh-CN" altLang="en-US" sz="900" b="1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BB20335-4107-5EDB-B4D2-DB5403B32CC1}"/>
              </a:ext>
            </a:extLst>
          </p:cNvPr>
          <p:cNvSpPr/>
          <p:nvPr/>
        </p:nvSpPr>
        <p:spPr>
          <a:xfrm>
            <a:off x="2204435" y="856276"/>
            <a:ext cx="457200" cy="457200"/>
          </a:xfrm>
          <a:prstGeom prst="ellipse">
            <a:avLst/>
          </a:prstGeom>
          <a:solidFill>
            <a:srgbClr val="D67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P2</a:t>
            </a:r>
            <a:endParaRPr lang="zh-CN" altLang="en-US" sz="900" b="1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B789A13-0E47-2650-984E-990527E73DA7}"/>
              </a:ext>
            </a:extLst>
          </p:cNvPr>
          <p:cNvSpPr/>
          <p:nvPr/>
        </p:nvSpPr>
        <p:spPr>
          <a:xfrm>
            <a:off x="4042186" y="528136"/>
            <a:ext cx="457200" cy="457200"/>
          </a:xfrm>
          <a:prstGeom prst="ellipse">
            <a:avLst/>
          </a:prstGeom>
          <a:solidFill>
            <a:srgbClr val="D67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P3</a:t>
            </a:r>
            <a:endParaRPr lang="zh-CN" altLang="en-US" sz="9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0DCDBA-60B2-9696-0B35-1AC5DC2D7B30}"/>
              </a:ext>
            </a:extLst>
          </p:cNvPr>
          <p:cNvSpPr/>
          <p:nvPr/>
        </p:nvSpPr>
        <p:spPr>
          <a:xfrm>
            <a:off x="5651337" y="936939"/>
            <a:ext cx="457200" cy="457200"/>
          </a:xfrm>
          <a:prstGeom prst="ellipse">
            <a:avLst/>
          </a:prstGeom>
          <a:solidFill>
            <a:srgbClr val="D67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P4</a:t>
            </a:r>
            <a:endParaRPr lang="zh-CN" altLang="en-US" sz="900" b="1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ED7B4A5-7C4D-C352-3F1A-40855E13BD1F}"/>
              </a:ext>
            </a:extLst>
          </p:cNvPr>
          <p:cNvCxnSpPr>
            <a:cxnSpLocks/>
            <a:stCxn id="3" idx="5"/>
            <a:endCxn id="2" idx="2"/>
          </p:cNvCxnSpPr>
          <p:nvPr/>
        </p:nvCxnSpPr>
        <p:spPr>
          <a:xfrm>
            <a:off x="1523586" y="2096697"/>
            <a:ext cx="2552577" cy="196192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D0AEBFE-0E0F-ACED-A5BF-B4B6C5ACB718}"/>
              </a:ext>
            </a:extLst>
          </p:cNvPr>
          <p:cNvCxnSpPr>
            <a:cxnSpLocks/>
            <a:stCxn id="4" idx="5"/>
            <a:endCxn id="2" idx="1"/>
          </p:cNvCxnSpPr>
          <p:nvPr/>
        </p:nvCxnSpPr>
        <p:spPr>
          <a:xfrm>
            <a:off x="2594680" y="1246521"/>
            <a:ext cx="1554097" cy="26367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762B3E0-252B-2084-2949-F549834D09B5}"/>
              </a:ext>
            </a:extLst>
          </p:cNvPr>
          <p:cNvCxnSpPr>
            <a:cxnSpLocks/>
            <a:stCxn id="5" idx="4"/>
            <a:endCxn id="2" idx="0"/>
          </p:cNvCxnSpPr>
          <p:nvPr/>
        </p:nvCxnSpPr>
        <p:spPr>
          <a:xfrm>
            <a:off x="4270786" y="985336"/>
            <a:ext cx="53296" cy="282536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FEC0C1-1532-B27D-B399-B49982B22301}"/>
              </a:ext>
            </a:extLst>
          </p:cNvPr>
          <p:cNvCxnSpPr>
            <a:cxnSpLocks/>
            <a:stCxn id="6" idx="3"/>
            <a:endCxn id="2" idx="7"/>
          </p:cNvCxnSpPr>
          <p:nvPr/>
        </p:nvCxnSpPr>
        <p:spPr>
          <a:xfrm flipH="1">
            <a:off x="4499386" y="1327184"/>
            <a:ext cx="1218906" cy="255613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67190C47-CBA7-E6C1-8CE9-3DEA7ADDC73C}"/>
              </a:ext>
            </a:extLst>
          </p:cNvPr>
          <p:cNvSpPr/>
          <p:nvPr/>
        </p:nvSpPr>
        <p:spPr>
          <a:xfrm>
            <a:off x="6995033" y="1706452"/>
            <a:ext cx="457200" cy="457200"/>
          </a:xfrm>
          <a:prstGeom prst="ellipse">
            <a:avLst/>
          </a:prstGeom>
          <a:solidFill>
            <a:srgbClr val="D67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P5</a:t>
            </a:r>
            <a:endParaRPr lang="zh-CN" altLang="en-US" sz="900" b="1" dirty="0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B6CE3B6-14E9-971E-83F3-5F82F9007DE2}"/>
              </a:ext>
            </a:extLst>
          </p:cNvPr>
          <p:cNvCxnSpPr>
            <a:cxnSpLocks/>
            <a:stCxn id="30" idx="3"/>
            <a:endCxn id="2" idx="6"/>
          </p:cNvCxnSpPr>
          <p:nvPr/>
        </p:nvCxnSpPr>
        <p:spPr>
          <a:xfrm flipH="1">
            <a:off x="4572000" y="2096697"/>
            <a:ext cx="2489988" cy="196192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矩形: 剪去单角 35">
            <a:extLst>
              <a:ext uri="{FF2B5EF4-FFF2-40B4-BE49-F238E27FC236}">
                <a16:creationId xmlns:a16="http://schemas.microsoft.com/office/drawing/2014/main" id="{ADAB638B-EBB7-25DE-35BC-D38D3AAEADCD}"/>
              </a:ext>
            </a:extLst>
          </p:cNvPr>
          <p:cNvSpPr/>
          <p:nvPr/>
        </p:nvSpPr>
        <p:spPr>
          <a:xfrm>
            <a:off x="3031355" y="3743261"/>
            <a:ext cx="1008502" cy="264017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WHOHAS: 3,4</a:t>
            </a:r>
            <a:endParaRPr lang="zh-CN" altLang="en-US" sz="900" b="1" dirty="0"/>
          </a:p>
        </p:txBody>
      </p:sp>
      <p:sp>
        <p:nvSpPr>
          <p:cNvPr id="37" name="矩形: 剪去单角 36">
            <a:extLst>
              <a:ext uri="{FF2B5EF4-FFF2-40B4-BE49-F238E27FC236}">
                <a16:creationId xmlns:a16="http://schemas.microsoft.com/office/drawing/2014/main" id="{3CC9D616-0792-FD4D-B0BD-F6AF3708BC10}"/>
              </a:ext>
            </a:extLst>
          </p:cNvPr>
          <p:cNvSpPr/>
          <p:nvPr/>
        </p:nvSpPr>
        <p:spPr>
          <a:xfrm>
            <a:off x="3299446" y="3414679"/>
            <a:ext cx="1008501" cy="264017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WHOHAS: 3,4</a:t>
            </a:r>
            <a:endParaRPr lang="zh-CN" altLang="en-US" sz="900" b="1" dirty="0"/>
          </a:p>
        </p:txBody>
      </p:sp>
      <p:sp>
        <p:nvSpPr>
          <p:cNvPr id="38" name="矩形: 剪去单角 37">
            <a:extLst>
              <a:ext uri="{FF2B5EF4-FFF2-40B4-BE49-F238E27FC236}">
                <a16:creationId xmlns:a16="http://schemas.microsoft.com/office/drawing/2014/main" id="{5CE33E02-ABA5-4BF5-72F3-1C39C8510D95}"/>
              </a:ext>
            </a:extLst>
          </p:cNvPr>
          <p:cNvSpPr/>
          <p:nvPr/>
        </p:nvSpPr>
        <p:spPr>
          <a:xfrm>
            <a:off x="3754192" y="3115415"/>
            <a:ext cx="940395" cy="264017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WHOHAS: 3,4</a:t>
            </a:r>
            <a:endParaRPr lang="zh-CN" altLang="en-US" sz="900" b="1" dirty="0"/>
          </a:p>
        </p:txBody>
      </p:sp>
      <p:sp>
        <p:nvSpPr>
          <p:cNvPr id="39" name="矩形: 剪去单角 38">
            <a:extLst>
              <a:ext uri="{FF2B5EF4-FFF2-40B4-BE49-F238E27FC236}">
                <a16:creationId xmlns:a16="http://schemas.microsoft.com/office/drawing/2014/main" id="{99B6347A-2905-F23F-D2A8-6CAA3FB1FDC5}"/>
              </a:ext>
            </a:extLst>
          </p:cNvPr>
          <p:cNvSpPr/>
          <p:nvPr/>
        </p:nvSpPr>
        <p:spPr>
          <a:xfrm>
            <a:off x="4339289" y="3414678"/>
            <a:ext cx="940395" cy="264017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WHOHAS:3,4</a:t>
            </a:r>
            <a:endParaRPr lang="zh-CN" altLang="en-US" sz="900" b="1" dirty="0"/>
          </a:p>
        </p:txBody>
      </p:sp>
      <p:sp>
        <p:nvSpPr>
          <p:cNvPr id="40" name="矩形: 剪去单角 39">
            <a:extLst>
              <a:ext uri="{FF2B5EF4-FFF2-40B4-BE49-F238E27FC236}">
                <a16:creationId xmlns:a16="http://schemas.microsoft.com/office/drawing/2014/main" id="{D4577E98-8DBA-ABC9-47CF-D44145D78DB9}"/>
              </a:ext>
            </a:extLst>
          </p:cNvPr>
          <p:cNvSpPr/>
          <p:nvPr/>
        </p:nvSpPr>
        <p:spPr>
          <a:xfrm>
            <a:off x="4543836" y="3756563"/>
            <a:ext cx="1003790" cy="264017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WHOHAS:3,4</a:t>
            </a:r>
            <a:endParaRPr lang="zh-CN" altLang="en-US" sz="900" b="1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E3763F1F-E566-4D2E-ECC5-F7947F527E2A}"/>
              </a:ext>
            </a:extLst>
          </p:cNvPr>
          <p:cNvSpPr/>
          <p:nvPr/>
        </p:nvSpPr>
        <p:spPr>
          <a:xfrm>
            <a:off x="1124572" y="1688835"/>
            <a:ext cx="487694" cy="48769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P1</a:t>
            </a:r>
            <a:endParaRPr lang="zh-CN" altLang="en-US" sz="900" b="1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E74CDAD7-4CEB-C398-EA83-94939D4D514A}"/>
              </a:ext>
            </a:extLst>
          </p:cNvPr>
          <p:cNvSpPr/>
          <p:nvPr/>
        </p:nvSpPr>
        <p:spPr>
          <a:xfrm>
            <a:off x="5642567" y="912800"/>
            <a:ext cx="500655" cy="50065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P4</a:t>
            </a:r>
            <a:endParaRPr lang="zh-CN" altLang="en-US" sz="900" b="1" dirty="0"/>
          </a:p>
        </p:txBody>
      </p:sp>
      <p:sp>
        <p:nvSpPr>
          <p:cNvPr id="46" name="矩形: 剪去单角 45">
            <a:extLst>
              <a:ext uri="{FF2B5EF4-FFF2-40B4-BE49-F238E27FC236}">
                <a16:creationId xmlns:a16="http://schemas.microsoft.com/office/drawing/2014/main" id="{A0F52B6D-46D6-D4E5-6683-3CF18C790906}"/>
              </a:ext>
            </a:extLst>
          </p:cNvPr>
          <p:cNvSpPr/>
          <p:nvPr/>
        </p:nvSpPr>
        <p:spPr>
          <a:xfrm>
            <a:off x="1267424" y="2018765"/>
            <a:ext cx="673725" cy="289774"/>
          </a:xfrm>
          <a:prstGeom prst="snip1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IHAVE:3</a:t>
            </a:r>
            <a:endParaRPr lang="zh-CN" altLang="en-US" sz="1000" b="1" dirty="0"/>
          </a:p>
        </p:txBody>
      </p:sp>
      <p:sp>
        <p:nvSpPr>
          <p:cNvPr id="47" name="矩形: 剪去单角 46">
            <a:extLst>
              <a:ext uri="{FF2B5EF4-FFF2-40B4-BE49-F238E27FC236}">
                <a16:creationId xmlns:a16="http://schemas.microsoft.com/office/drawing/2014/main" id="{8AA07B26-B4D6-DF07-DB8A-FF2EA01B57B0}"/>
              </a:ext>
            </a:extLst>
          </p:cNvPr>
          <p:cNvSpPr/>
          <p:nvPr/>
        </p:nvSpPr>
        <p:spPr>
          <a:xfrm>
            <a:off x="5368891" y="1286514"/>
            <a:ext cx="700010" cy="289774"/>
          </a:xfrm>
          <a:prstGeom prst="snip1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IHAVE:4</a:t>
            </a:r>
            <a:endParaRPr lang="zh-CN" altLang="en-US" sz="1000" b="1" dirty="0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220A6213-E45B-2D3F-D9BD-F47F5498F98B}"/>
              </a:ext>
            </a:extLst>
          </p:cNvPr>
          <p:cNvSpPr/>
          <p:nvPr/>
        </p:nvSpPr>
        <p:spPr>
          <a:xfrm>
            <a:off x="4066953" y="3797827"/>
            <a:ext cx="520409" cy="52040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P0</a:t>
            </a:r>
            <a:endParaRPr lang="zh-CN" altLang="en-US" sz="1000" b="1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52B036E-FDD4-6D5B-9DE2-515C02E245CF}"/>
              </a:ext>
            </a:extLst>
          </p:cNvPr>
          <p:cNvSpPr txBox="1"/>
          <p:nvPr/>
        </p:nvSpPr>
        <p:spPr>
          <a:xfrm>
            <a:off x="3320910" y="4359500"/>
            <a:ext cx="262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Demand list: [chunk3,chunk4]</a:t>
            </a:r>
            <a:endParaRPr lang="zh-CN" altLang="en-US" dirty="0"/>
          </a:p>
        </p:txBody>
      </p:sp>
      <p:sp>
        <p:nvSpPr>
          <p:cNvPr id="55" name="矩形: 剪去单角 54">
            <a:extLst>
              <a:ext uri="{FF2B5EF4-FFF2-40B4-BE49-F238E27FC236}">
                <a16:creationId xmlns:a16="http://schemas.microsoft.com/office/drawing/2014/main" id="{518B2871-169F-85DD-D3E7-E89DFC48B668}"/>
              </a:ext>
            </a:extLst>
          </p:cNvPr>
          <p:cNvSpPr/>
          <p:nvPr/>
        </p:nvSpPr>
        <p:spPr>
          <a:xfrm>
            <a:off x="6523622" y="2149242"/>
            <a:ext cx="700010" cy="289774"/>
          </a:xfrm>
          <a:prstGeom prst="snip1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IHAVE:3</a:t>
            </a:r>
            <a:endParaRPr lang="zh-CN" altLang="en-US" sz="1000" b="1" dirty="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A6DA4B3C-582B-74D1-45C1-09E3AD7EAEF3}"/>
              </a:ext>
            </a:extLst>
          </p:cNvPr>
          <p:cNvSpPr/>
          <p:nvPr/>
        </p:nvSpPr>
        <p:spPr>
          <a:xfrm>
            <a:off x="6973305" y="1682354"/>
            <a:ext cx="500655" cy="50065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P5</a:t>
            </a:r>
            <a:endParaRPr lang="zh-CN" altLang="en-US" sz="900" b="1" dirty="0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6B3332F1-0D48-09F6-43CD-B66C7A8CE59A}"/>
              </a:ext>
            </a:extLst>
          </p:cNvPr>
          <p:cNvCxnSpPr>
            <a:cxnSpLocks/>
          </p:cNvCxnSpPr>
          <p:nvPr/>
        </p:nvCxnSpPr>
        <p:spPr>
          <a:xfrm>
            <a:off x="4499386" y="4472967"/>
            <a:ext cx="484094" cy="914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3E7B584-3F07-0879-E65F-1F3D3FF85C75}"/>
              </a:ext>
            </a:extLst>
          </p:cNvPr>
          <p:cNvCxnSpPr>
            <a:cxnSpLocks/>
          </p:cNvCxnSpPr>
          <p:nvPr/>
        </p:nvCxnSpPr>
        <p:spPr>
          <a:xfrm>
            <a:off x="5126844" y="4467681"/>
            <a:ext cx="484094" cy="914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19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93827E-6 L -0.23472 -0.3200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-160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82716E-6 L -0.1434 -0.4271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0" y="-213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83951E-6 L -0.0059 -0.4490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" y="-224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82716E-6 L 0.11354 -0.4185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2092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19753E-6 L 0.24288 -0.3481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35" y="-1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9.87654E-7 L 0.26076 0.35833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38" y="1790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34568E-6 L -0.1335 0.1777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84" y="888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-0.06285 0.2327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11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285 0.23271 L -0.13698 0.47685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5" y="12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35 0.17778 L -0.24201 0.32407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34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4" grpId="0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7" grpId="3" animBg="1"/>
      <p:bldP spid="53" grpId="0" animBg="1"/>
      <p:bldP spid="55" grpId="0" animBg="1"/>
      <p:bldP spid="55" grpId="1" animBg="1"/>
      <p:bldP spid="55" grpId="2" animBg="1"/>
      <p:bldP spid="55" grpId="3" animBg="1"/>
      <p:bldP spid="5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732BC46-F4A7-BEB9-D52E-35F7B722630E}"/>
              </a:ext>
            </a:extLst>
          </p:cNvPr>
          <p:cNvSpPr/>
          <p:nvPr/>
        </p:nvSpPr>
        <p:spPr>
          <a:xfrm>
            <a:off x="2204435" y="856276"/>
            <a:ext cx="457200" cy="457200"/>
          </a:xfrm>
          <a:prstGeom prst="ellipse">
            <a:avLst/>
          </a:prstGeom>
          <a:solidFill>
            <a:srgbClr val="D67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P2</a:t>
            </a:r>
            <a:endParaRPr lang="zh-CN" altLang="en-US" sz="900" b="1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B3E1FF45-AFF7-87A7-BD03-17D466EC95C4}"/>
              </a:ext>
            </a:extLst>
          </p:cNvPr>
          <p:cNvSpPr/>
          <p:nvPr/>
        </p:nvSpPr>
        <p:spPr>
          <a:xfrm>
            <a:off x="4042186" y="528136"/>
            <a:ext cx="457200" cy="457200"/>
          </a:xfrm>
          <a:prstGeom prst="ellipse">
            <a:avLst/>
          </a:prstGeom>
          <a:solidFill>
            <a:srgbClr val="D67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P3</a:t>
            </a:r>
            <a:endParaRPr lang="zh-CN" altLang="en-US" sz="900" b="1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44E91EC-30A1-0F23-8F18-017DEAE8F905}"/>
              </a:ext>
            </a:extLst>
          </p:cNvPr>
          <p:cNvSpPr/>
          <p:nvPr/>
        </p:nvSpPr>
        <p:spPr>
          <a:xfrm>
            <a:off x="1124572" y="1688835"/>
            <a:ext cx="487694" cy="48769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P1</a:t>
            </a:r>
            <a:endParaRPr lang="zh-CN" altLang="en-US" sz="900" b="1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A548885-AECE-28D8-7FAC-B8E9CD184E3A}"/>
              </a:ext>
            </a:extLst>
          </p:cNvPr>
          <p:cNvSpPr/>
          <p:nvPr/>
        </p:nvSpPr>
        <p:spPr>
          <a:xfrm>
            <a:off x="5642567" y="912800"/>
            <a:ext cx="500655" cy="50065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P4</a:t>
            </a:r>
            <a:endParaRPr lang="zh-CN" altLang="en-US" sz="9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1DA28F9-53D6-9487-4E9C-17A51C2AEFF4}"/>
              </a:ext>
            </a:extLst>
          </p:cNvPr>
          <p:cNvSpPr/>
          <p:nvPr/>
        </p:nvSpPr>
        <p:spPr>
          <a:xfrm>
            <a:off x="4066953" y="3797827"/>
            <a:ext cx="520409" cy="52040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P0</a:t>
            </a:r>
            <a:endParaRPr lang="zh-CN" altLang="en-US" sz="1000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F79E0BA-EB1E-2297-89B9-E02CE28BE7A5}"/>
              </a:ext>
            </a:extLst>
          </p:cNvPr>
          <p:cNvSpPr/>
          <p:nvPr/>
        </p:nvSpPr>
        <p:spPr>
          <a:xfrm>
            <a:off x="6973305" y="1682354"/>
            <a:ext cx="500655" cy="50065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P5</a:t>
            </a:r>
            <a:endParaRPr lang="zh-CN" altLang="en-US" sz="900" b="1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82052B7-E778-D9C3-0EF2-D2FB43CA415A}"/>
              </a:ext>
            </a:extLst>
          </p:cNvPr>
          <p:cNvCxnSpPr>
            <a:cxnSpLocks/>
            <a:stCxn id="3" idx="4"/>
            <a:endCxn id="6" idx="0"/>
          </p:cNvCxnSpPr>
          <p:nvPr/>
        </p:nvCxnSpPr>
        <p:spPr>
          <a:xfrm>
            <a:off x="4270786" y="985336"/>
            <a:ext cx="56372" cy="281249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9C8670F-DA1A-0FD6-290F-F9B1256E6BB8}"/>
              </a:ext>
            </a:extLst>
          </p:cNvPr>
          <p:cNvCxnSpPr>
            <a:cxnSpLocks/>
            <a:stCxn id="4" idx="5"/>
            <a:endCxn id="6" idx="2"/>
          </p:cNvCxnSpPr>
          <p:nvPr/>
        </p:nvCxnSpPr>
        <p:spPr>
          <a:xfrm>
            <a:off x="1540845" y="2105108"/>
            <a:ext cx="2526108" cy="195292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B9113F-AEBF-2AE4-B29C-A61E489F0046}"/>
              </a:ext>
            </a:extLst>
          </p:cNvPr>
          <p:cNvCxnSpPr>
            <a:cxnSpLocks/>
            <a:stCxn id="2" idx="5"/>
            <a:endCxn id="6" idx="1"/>
          </p:cNvCxnSpPr>
          <p:nvPr/>
        </p:nvCxnSpPr>
        <p:spPr>
          <a:xfrm>
            <a:off x="2594680" y="1246521"/>
            <a:ext cx="1548485" cy="262751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61E1B86-BA4C-4F4C-A528-7EEAE3A27F78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4511150" y="1340136"/>
            <a:ext cx="1204736" cy="25339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2A85B1F-65EC-B323-713E-CE0AFD5520EE}"/>
              </a:ext>
            </a:extLst>
          </p:cNvPr>
          <p:cNvCxnSpPr>
            <a:cxnSpLocks/>
            <a:stCxn id="7" idx="3"/>
            <a:endCxn id="6" idx="6"/>
          </p:cNvCxnSpPr>
          <p:nvPr/>
        </p:nvCxnSpPr>
        <p:spPr>
          <a:xfrm flipH="1">
            <a:off x="4587362" y="2109690"/>
            <a:ext cx="2459262" cy="194834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矩形: 剪去单角 23">
            <a:extLst>
              <a:ext uri="{FF2B5EF4-FFF2-40B4-BE49-F238E27FC236}">
                <a16:creationId xmlns:a16="http://schemas.microsoft.com/office/drawing/2014/main" id="{D49FA6F0-4899-2F21-542A-5341542C48F7}"/>
              </a:ext>
            </a:extLst>
          </p:cNvPr>
          <p:cNvSpPr/>
          <p:nvPr/>
        </p:nvSpPr>
        <p:spPr>
          <a:xfrm>
            <a:off x="4572000" y="3797827"/>
            <a:ext cx="693420" cy="260205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DENIED</a:t>
            </a:r>
            <a:endParaRPr lang="zh-CN" altLang="en-US" sz="1000" b="1" dirty="0"/>
          </a:p>
        </p:txBody>
      </p:sp>
      <p:sp>
        <p:nvSpPr>
          <p:cNvPr id="25" name="矩形: 剪去单角 24">
            <a:extLst>
              <a:ext uri="{FF2B5EF4-FFF2-40B4-BE49-F238E27FC236}">
                <a16:creationId xmlns:a16="http://schemas.microsoft.com/office/drawing/2014/main" id="{3CE643CD-F3DE-617C-F39A-64EC1BEFFF75}"/>
              </a:ext>
            </a:extLst>
          </p:cNvPr>
          <p:cNvSpPr/>
          <p:nvPr/>
        </p:nvSpPr>
        <p:spPr>
          <a:xfrm>
            <a:off x="4291442" y="3483731"/>
            <a:ext cx="693420" cy="260205"/>
          </a:xfrm>
          <a:prstGeom prst="snip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GET:4</a:t>
            </a:r>
            <a:endParaRPr lang="zh-CN" altLang="en-US" sz="1000" b="1" dirty="0"/>
          </a:p>
        </p:txBody>
      </p:sp>
      <p:sp>
        <p:nvSpPr>
          <p:cNvPr id="26" name="矩形: 剪去单角 25">
            <a:extLst>
              <a:ext uri="{FF2B5EF4-FFF2-40B4-BE49-F238E27FC236}">
                <a16:creationId xmlns:a16="http://schemas.microsoft.com/office/drawing/2014/main" id="{6E477854-0165-2906-0A43-8C9632A5674A}"/>
              </a:ext>
            </a:extLst>
          </p:cNvPr>
          <p:cNvSpPr/>
          <p:nvPr/>
        </p:nvSpPr>
        <p:spPr>
          <a:xfrm>
            <a:off x="3343108" y="3705830"/>
            <a:ext cx="693420" cy="260205"/>
          </a:xfrm>
          <a:prstGeom prst="snip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GET:3</a:t>
            </a:r>
            <a:endParaRPr lang="zh-CN" altLang="en-US" sz="1000" b="1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D025D815-EA88-3B4F-D1BC-27297E6DF3EE}"/>
              </a:ext>
            </a:extLst>
          </p:cNvPr>
          <p:cNvSpPr/>
          <p:nvPr/>
        </p:nvSpPr>
        <p:spPr>
          <a:xfrm>
            <a:off x="6973304" y="1682354"/>
            <a:ext cx="500655" cy="500655"/>
          </a:xfrm>
          <a:prstGeom prst="ellipse">
            <a:avLst/>
          </a:prstGeom>
          <a:solidFill>
            <a:srgbClr val="D67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P5</a:t>
            </a:r>
            <a:endParaRPr lang="zh-CN" altLang="en-US" sz="9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0E9BEC3-4AB9-FD24-BBAD-AC79DAC2CA20}"/>
              </a:ext>
            </a:extLst>
          </p:cNvPr>
          <p:cNvSpPr txBox="1"/>
          <p:nvPr/>
        </p:nvSpPr>
        <p:spPr>
          <a:xfrm>
            <a:off x="3747630" y="4357894"/>
            <a:ext cx="262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Demand list: []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BD0B7BD-3BA1-8892-8B86-9EBB162C4B25}"/>
              </a:ext>
            </a:extLst>
          </p:cNvPr>
          <p:cNvCxnSpPr>
            <a:stCxn id="4" idx="5"/>
            <a:endCxn id="6" idx="2"/>
          </p:cNvCxnSpPr>
          <p:nvPr/>
        </p:nvCxnSpPr>
        <p:spPr>
          <a:xfrm>
            <a:off x="1540845" y="2105108"/>
            <a:ext cx="2526108" cy="19529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C0779AB-8921-96A2-9B4D-0DE639389975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4511150" y="1340136"/>
            <a:ext cx="1204736" cy="25339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矩形: 剪去单角 27">
            <a:extLst>
              <a:ext uri="{FF2B5EF4-FFF2-40B4-BE49-F238E27FC236}">
                <a16:creationId xmlns:a16="http://schemas.microsoft.com/office/drawing/2014/main" id="{5A91DC4E-30B2-3DAB-B65B-001E9F74FF26}"/>
              </a:ext>
            </a:extLst>
          </p:cNvPr>
          <p:cNvSpPr/>
          <p:nvPr/>
        </p:nvSpPr>
        <p:spPr>
          <a:xfrm>
            <a:off x="1440180" y="2105108"/>
            <a:ext cx="710303" cy="272332"/>
          </a:xfrm>
          <a:prstGeom prst="snip1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DATA</a:t>
            </a:r>
            <a:endParaRPr lang="zh-CN" altLang="en-US" sz="1000" b="1" dirty="0"/>
          </a:p>
        </p:txBody>
      </p:sp>
      <p:sp>
        <p:nvSpPr>
          <p:cNvPr id="29" name="矩形: 剪去单角 28">
            <a:extLst>
              <a:ext uri="{FF2B5EF4-FFF2-40B4-BE49-F238E27FC236}">
                <a16:creationId xmlns:a16="http://schemas.microsoft.com/office/drawing/2014/main" id="{7F9E8DFF-A4D7-F748-4E59-F1F474B169DB}"/>
              </a:ext>
            </a:extLst>
          </p:cNvPr>
          <p:cNvSpPr/>
          <p:nvPr/>
        </p:nvSpPr>
        <p:spPr>
          <a:xfrm>
            <a:off x="5295621" y="1410022"/>
            <a:ext cx="710303" cy="272332"/>
          </a:xfrm>
          <a:prstGeom prst="snip1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DATA</a:t>
            </a:r>
            <a:endParaRPr lang="zh-CN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08417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9.87654E-7 L -0.2276 -0.321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89" y="-1608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8.64198E-7 L 0.11805 -0.4419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-220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46914E-7 L 0.24114 -0.3543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9" y="-17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46914E-6 L 0.20712 0.3098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6" y="1623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71605E-6 L -0.11076 0.4018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8" y="2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8" grpId="0" animBg="1"/>
      <p:bldP spid="28" grpId="1" animBg="1"/>
      <p:bldP spid="29" grpId="0" animBg="1"/>
      <p:bldP spid="2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3766" y="0"/>
            <a:ext cx="7896467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79A21A-809B-6D5F-D25A-92932825EAD0}"/>
              </a:ext>
            </a:extLst>
          </p:cNvPr>
          <p:cNvSpPr txBox="1"/>
          <p:nvPr/>
        </p:nvSpPr>
        <p:spPr>
          <a:xfrm>
            <a:off x="470079" y="309093"/>
            <a:ext cx="408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Bodoni MT Black" panose="02070A03080606020203" pitchFamily="18" charset="0"/>
              </a:rPr>
              <a:t>RDT &amp; Congestion Control: GBN</a:t>
            </a:r>
            <a:endParaRPr lang="zh-CN" altLang="en-US" sz="1800" b="1" dirty="0">
              <a:latin typeface="Bodoni MT Black" panose="02070A03080606020203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54ADFE7-96B2-8BE4-91CD-C8702BEB9286}"/>
              </a:ext>
            </a:extLst>
          </p:cNvPr>
          <p:cNvSpPr/>
          <p:nvPr/>
        </p:nvSpPr>
        <p:spPr>
          <a:xfrm>
            <a:off x="2131115" y="1287719"/>
            <a:ext cx="457200" cy="457200"/>
          </a:xfrm>
          <a:prstGeom prst="ellipse">
            <a:avLst/>
          </a:prstGeom>
          <a:solidFill>
            <a:srgbClr val="D67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P2</a:t>
            </a:r>
            <a:endParaRPr lang="zh-CN" altLang="en-US" sz="9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AB134F0-8A90-4614-0C98-5BF2392DAC44}"/>
              </a:ext>
            </a:extLst>
          </p:cNvPr>
          <p:cNvSpPr/>
          <p:nvPr/>
        </p:nvSpPr>
        <p:spPr>
          <a:xfrm>
            <a:off x="3968866" y="959579"/>
            <a:ext cx="457200" cy="4572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P3</a:t>
            </a:r>
            <a:endParaRPr lang="zh-CN" altLang="en-US" sz="900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23F14E9-83F6-C1E3-95BF-E05A844BD071}"/>
              </a:ext>
            </a:extLst>
          </p:cNvPr>
          <p:cNvSpPr/>
          <p:nvPr/>
        </p:nvSpPr>
        <p:spPr>
          <a:xfrm>
            <a:off x="1051252" y="2120278"/>
            <a:ext cx="487694" cy="48769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P1</a:t>
            </a:r>
            <a:endParaRPr lang="zh-CN" altLang="en-US" sz="9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D803E70-B8C6-0B53-FEC2-6493500C6C87}"/>
              </a:ext>
            </a:extLst>
          </p:cNvPr>
          <p:cNvSpPr/>
          <p:nvPr/>
        </p:nvSpPr>
        <p:spPr>
          <a:xfrm>
            <a:off x="4031106" y="4198882"/>
            <a:ext cx="520409" cy="52040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P0</a:t>
            </a:r>
            <a:endParaRPr lang="zh-CN" altLang="en-US" sz="1000" b="1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8AE295B-1589-0E24-6789-25C638711E97}"/>
              </a:ext>
            </a:extLst>
          </p:cNvPr>
          <p:cNvCxnSpPr>
            <a:cxnSpLocks/>
            <a:stCxn id="7" idx="5"/>
            <a:endCxn id="8" idx="2"/>
          </p:cNvCxnSpPr>
          <p:nvPr/>
        </p:nvCxnSpPr>
        <p:spPr>
          <a:xfrm>
            <a:off x="1467525" y="2536551"/>
            <a:ext cx="2563581" cy="192253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9ED2D69-1171-D665-648E-E8D8611D9E95}"/>
              </a:ext>
            </a:extLst>
          </p:cNvPr>
          <p:cNvCxnSpPr>
            <a:cxnSpLocks/>
            <a:stCxn id="5" idx="5"/>
            <a:endCxn id="8" idx="1"/>
          </p:cNvCxnSpPr>
          <p:nvPr/>
        </p:nvCxnSpPr>
        <p:spPr>
          <a:xfrm>
            <a:off x="2521360" y="1677964"/>
            <a:ext cx="1585958" cy="259713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E8161-6B7D-5D13-CC7F-7917672E7295}"/>
              </a:ext>
            </a:extLst>
          </p:cNvPr>
          <p:cNvCxnSpPr>
            <a:cxnSpLocks/>
            <a:stCxn id="15" idx="3"/>
            <a:endCxn id="8" idx="7"/>
          </p:cNvCxnSpPr>
          <p:nvPr/>
        </p:nvCxnSpPr>
        <p:spPr>
          <a:xfrm flipH="1">
            <a:off x="4475303" y="1740919"/>
            <a:ext cx="1115155" cy="25341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15E4A63-29BE-0AC2-8BB4-853FE9EC245F}"/>
              </a:ext>
            </a:extLst>
          </p:cNvPr>
          <p:cNvCxnSpPr>
            <a:cxnSpLocks/>
            <a:stCxn id="13" idx="3"/>
            <a:endCxn id="8" idx="6"/>
          </p:cNvCxnSpPr>
          <p:nvPr/>
        </p:nvCxnSpPr>
        <p:spPr>
          <a:xfrm flipH="1">
            <a:off x="4551515" y="2557190"/>
            <a:ext cx="2438650" cy="190189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1CDAFD5C-AE32-A2DD-6BA9-77D41960F002}"/>
              </a:ext>
            </a:extLst>
          </p:cNvPr>
          <p:cNvSpPr/>
          <p:nvPr/>
        </p:nvSpPr>
        <p:spPr>
          <a:xfrm>
            <a:off x="6916846" y="2129854"/>
            <a:ext cx="500655" cy="50065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P5</a:t>
            </a:r>
            <a:endParaRPr lang="zh-CN" altLang="en-US" sz="900" b="1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F06EE52-401D-D911-A77A-A5A104D00334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4197466" y="1416779"/>
            <a:ext cx="93845" cy="27821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657F40ED-4FEB-4265-0374-30B7D673DC74}"/>
              </a:ext>
            </a:extLst>
          </p:cNvPr>
          <p:cNvSpPr/>
          <p:nvPr/>
        </p:nvSpPr>
        <p:spPr>
          <a:xfrm>
            <a:off x="5523503" y="1350674"/>
            <a:ext cx="457200" cy="457200"/>
          </a:xfrm>
          <a:prstGeom prst="ellipse">
            <a:avLst/>
          </a:prstGeom>
          <a:solidFill>
            <a:srgbClr val="D67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P4</a:t>
            </a:r>
            <a:endParaRPr lang="zh-CN" altLang="en-US" sz="9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B286A7-7ECE-58EE-EC3B-ED470EC74B81}"/>
              </a:ext>
            </a:extLst>
          </p:cNvPr>
          <p:cNvSpPr txBox="1"/>
          <p:nvPr/>
        </p:nvSpPr>
        <p:spPr>
          <a:xfrm>
            <a:off x="110478" y="1829012"/>
            <a:ext cx="3589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Bodoni MT Black" panose="02070A03080606020203" pitchFamily="18" charset="0"/>
              </a:rPr>
              <a:t>rdt_timer</a:t>
            </a:r>
            <a:r>
              <a:rPr lang="en-US" altLang="zh-CN" dirty="0">
                <a:latin typeface="Bodoni MT Black" panose="02070A03080606020203" pitchFamily="18" charset="0"/>
              </a:rPr>
              <a:t>: When timeout, retransmit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228AC1C-3965-0F2A-8E68-94704F56C3F4}"/>
              </a:ext>
            </a:extLst>
          </p:cNvPr>
          <p:cNvCxnSpPr>
            <a:cxnSpLocks/>
            <a:stCxn id="7" idx="5"/>
            <a:endCxn id="8" idx="2"/>
          </p:cNvCxnSpPr>
          <p:nvPr/>
        </p:nvCxnSpPr>
        <p:spPr>
          <a:xfrm>
            <a:off x="1467525" y="2536551"/>
            <a:ext cx="2563581" cy="192253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矩形: 剪去单角 19">
            <a:extLst>
              <a:ext uri="{FF2B5EF4-FFF2-40B4-BE49-F238E27FC236}">
                <a16:creationId xmlns:a16="http://schemas.microsoft.com/office/drawing/2014/main" id="{A45BFF70-25BC-26E2-5613-6D8FE4A255EB}"/>
              </a:ext>
            </a:extLst>
          </p:cNvPr>
          <p:cNvSpPr/>
          <p:nvPr/>
        </p:nvSpPr>
        <p:spPr>
          <a:xfrm>
            <a:off x="1333127" y="2553969"/>
            <a:ext cx="744036" cy="261602"/>
          </a:xfrm>
          <a:prstGeom prst="snip1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DATA:0</a:t>
            </a:r>
            <a:endParaRPr lang="zh-CN" altLang="en-US" sz="1000" b="1" dirty="0"/>
          </a:p>
        </p:txBody>
      </p:sp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6BF64D7C-C5E6-377C-8127-1B98C7640C6C}"/>
              </a:ext>
            </a:extLst>
          </p:cNvPr>
          <p:cNvSpPr/>
          <p:nvPr/>
        </p:nvSpPr>
        <p:spPr>
          <a:xfrm>
            <a:off x="1323019" y="2553969"/>
            <a:ext cx="744035" cy="261602"/>
          </a:xfrm>
          <a:prstGeom prst="snip1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DATA:0</a:t>
            </a:r>
            <a:endParaRPr lang="zh-CN" altLang="en-US" sz="1000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F480266-8F30-C874-C02F-E1A68C6E82D4}"/>
              </a:ext>
            </a:extLst>
          </p:cNvPr>
          <p:cNvGrpSpPr/>
          <p:nvPr/>
        </p:nvGrpSpPr>
        <p:grpSpPr>
          <a:xfrm>
            <a:off x="310272" y="2419068"/>
            <a:ext cx="1112179" cy="788406"/>
            <a:chOff x="310272" y="2419068"/>
            <a:chExt cx="1112179" cy="788406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12E6FD0-B816-58D7-AF17-D34A9258F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343" y="2419068"/>
              <a:ext cx="364749" cy="427622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8621FB0-C2AE-1D62-6D01-630AF7284EDA}"/>
                </a:ext>
              </a:extLst>
            </p:cNvPr>
            <p:cNvSpPr txBox="1"/>
            <p:nvPr/>
          </p:nvSpPr>
          <p:spPr>
            <a:xfrm>
              <a:off x="310272" y="2899697"/>
              <a:ext cx="1112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latin typeface="Bodoni MT Black" panose="02070A03080606020203" pitchFamily="18" charset="0"/>
                </a:rPr>
                <a:t>Cwnd</a:t>
              </a:r>
              <a:r>
                <a:rPr lang="en-US" altLang="zh-CN" dirty="0">
                  <a:latin typeface="Bodoni MT Black" panose="02070A03080606020203" pitchFamily="18" charset="0"/>
                </a:rPr>
                <a:t> = 1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756C12B-7AC4-9E4E-29A3-82B5F48E81F9}"/>
              </a:ext>
            </a:extLst>
          </p:cNvPr>
          <p:cNvGrpSpPr/>
          <p:nvPr/>
        </p:nvGrpSpPr>
        <p:grpSpPr>
          <a:xfrm>
            <a:off x="6458513" y="2336823"/>
            <a:ext cx="1102399" cy="568626"/>
            <a:chOff x="6458513" y="2336823"/>
            <a:chExt cx="1102399" cy="568626"/>
          </a:xfrm>
        </p:grpSpPr>
        <p:sp>
          <p:nvSpPr>
            <p:cNvPr id="28" name="矩形: 剪去单角 27">
              <a:extLst>
                <a:ext uri="{FF2B5EF4-FFF2-40B4-BE49-F238E27FC236}">
                  <a16:creationId xmlns:a16="http://schemas.microsoft.com/office/drawing/2014/main" id="{00C3B8D6-4444-4CB4-B7CA-297A7F3D881D}"/>
                </a:ext>
              </a:extLst>
            </p:cNvPr>
            <p:cNvSpPr/>
            <p:nvPr/>
          </p:nvSpPr>
          <p:spPr>
            <a:xfrm>
              <a:off x="6852252" y="2336823"/>
              <a:ext cx="708660" cy="274940"/>
            </a:xfrm>
            <a:prstGeom prst="snip1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/>
                <a:t>DATA:4</a:t>
              </a:r>
              <a:endParaRPr lang="zh-CN" altLang="en-US" sz="1000" b="1" dirty="0"/>
            </a:p>
          </p:txBody>
        </p:sp>
        <p:sp>
          <p:nvSpPr>
            <p:cNvPr id="27" name="矩形: 剪去单角 26">
              <a:extLst>
                <a:ext uri="{FF2B5EF4-FFF2-40B4-BE49-F238E27FC236}">
                  <a16:creationId xmlns:a16="http://schemas.microsoft.com/office/drawing/2014/main" id="{324668E9-7D48-956B-8B37-9B80B5627F12}"/>
                </a:ext>
              </a:extLst>
            </p:cNvPr>
            <p:cNvSpPr/>
            <p:nvPr/>
          </p:nvSpPr>
          <p:spPr>
            <a:xfrm>
              <a:off x="6675113" y="2463549"/>
              <a:ext cx="708660" cy="274940"/>
            </a:xfrm>
            <a:prstGeom prst="snip1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/>
                <a:t>DATA:3</a:t>
              </a:r>
              <a:endParaRPr lang="zh-CN" altLang="en-US" sz="1000" b="1" dirty="0"/>
            </a:p>
          </p:txBody>
        </p:sp>
        <p:sp>
          <p:nvSpPr>
            <p:cNvPr id="25" name="矩形: 剪去单角 24">
              <a:extLst>
                <a:ext uri="{FF2B5EF4-FFF2-40B4-BE49-F238E27FC236}">
                  <a16:creationId xmlns:a16="http://schemas.microsoft.com/office/drawing/2014/main" id="{C5CFC931-CB4F-B734-3085-439BA4853C6E}"/>
                </a:ext>
              </a:extLst>
            </p:cNvPr>
            <p:cNvSpPr/>
            <p:nvPr/>
          </p:nvSpPr>
          <p:spPr>
            <a:xfrm>
              <a:off x="6458513" y="2630509"/>
              <a:ext cx="708660" cy="274940"/>
            </a:xfrm>
            <a:prstGeom prst="snip1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/>
                <a:t>DATA:2</a:t>
              </a:r>
              <a:endParaRPr lang="zh-CN" altLang="en-US" sz="1000" b="1" dirty="0"/>
            </a:p>
          </p:txBody>
        </p:sp>
      </p:grpSp>
      <p:sp>
        <p:nvSpPr>
          <p:cNvPr id="24" name="矩形: 剪去单角 23">
            <a:extLst>
              <a:ext uri="{FF2B5EF4-FFF2-40B4-BE49-F238E27FC236}">
                <a16:creationId xmlns:a16="http://schemas.microsoft.com/office/drawing/2014/main" id="{D0521413-A961-83E2-81FC-63B3F16881A5}"/>
              </a:ext>
            </a:extLst>
          </p:cNvPr>
          <p:cNvSpPr/>
          <p:nvPr/>
        </p:nvSpPr>
        <p:spPr>
          <a:xfrm>
            <a:off x="6208186" y="2797469"/>
            <a:ext cx="708660" cy="274940"/>
          </a:xfrm>
          <a:prstGeom prst="snip1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DATA:1</a:t>
            </a:r>
            <a:endParaRPr lang="zh-CN" altLang="en-US" sz="1000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9E5AD64-1914-F291-183A-1A71D107EB0F}"/>
              </a:ext>
            </a:extLst>
          </p:cNvPr>
          <p:cNvSpPr txBox="1"/>
          <p:nvPr/>
        </p:nvSpPr>
        <p:spPr>
          <a:xfrm>
            <a:off x="4475302" y="4719291"/>
            <a:ext cx="1492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Exceped</a:t>
            </a:r>
            <a:r>
              <a:rPr lang="en-US" altLang="zh-CN" dirty="0"/>
              <a:t>: data1</a:t>
            </a:r>
            <a:endParaRPr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3AA7B31-54BD-6EA0-BFBB-0560D67B0457}"/>
              </a:ext>
            </a:extLst>
          </p:cNvPr>
          <p:cNvGrpSpPr/>
          <p:nvPr/>
        </p:nvGrpSpPr>
        <p:grpSpPr>
          <a:xfrm>
            <a:off x="4572000" y="3943651"/>
            <a:ext cx="944076" cy="515436"/>
            <a:chOff x="4572000" y="3943651"/>
            <a:chExt cx="944076" cy="515436"/>
          </a:xfrm>
        </p:grpSpPr>
        <p:sp>
          <p:nvSpPr>
            <p:cNvPr id="30" name="矩形: 剪去单角 29">
              <a:extLst>
                <a:ext uri="{FF2B5EF4-FFF2-40B4-BE49-F238E27FC236}">
                  <a16:creationId xmlns:a16="http://schemas.microsoft.com/office/drawing/2014/main" id="{B0D06903-86C6-7F27-2116-45E28E002581}"/>
                </a:ext>
              </a:extLst>
            </p:cNvPr>
            <p:cNvSpPr/>
            <p:nvPr/>
          </p:nvSpPr>
          <p:spPr>
            <a:xfrm>
              <a:off x="4572000" y="4198882"/>
              <a:ext cx="589153" cy="260205"/>
            </a:xfrm>
            <a:prstGeom prst="snip1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/>
                <a:t>ACK:1</a:t>
              </a:r>
              <a:endParaRPr lang="zh-CN" altLang="en-US" sz="1000" b="1" dirty="0"/>
            </a:p>
          </p:txBody>
        </p:sp>
        <p:sp>
          <p:nvSpPr>
            <p:cNvPr id="31" name="矩形: 剪去单角 30">
              <a:extLst>
                <a:ext uri="{FF2B5EF4-FFF2-40B4-BE49-F238E27FC236}">
                  <a16:creationId xmlns:a16="http://schemas.microsoft.com/office/drawing/2014/main" id="{4A32A3FE-695D-C219-5928-CBDDC5CCBD92}"/>
                </a:ext>
              </a:extLst>
            </p:cNvPr>
            <p:cNvSpPr/>
            <p:nvPr/>
          </p:nvSpPr>
          <p:spPr>
            <a:xfrm>
              <a:off x="4755992" y="4100646"/>
              <a:ext cx="589153" cy="260205"/>
            </a:xfrm>
            <a:prstGeom prst="snip1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/>
                <a:t>ACK:1</a:t>
              </a:r>
              <a:endParaRPr lang="zh-CN" altLang="en-US" sz="1000" b="1" dirty="0"/>
            </a:p>
          </p:txBody>
        </p:sp>
        <p:sp>
          <p:nvSpPr>
            <p:cNvPr id="32" name="矩形: 剪去单角 31">
              <a:extLst>
                <a:ext uri="{FF2B5EF4-FFF2-40B4-BE49-F238E27FC236}">
                  <a16:creationId xmlns:a16="http://schemas.microsoft.com/office/drawing/2014/main" id="{E49710C2-F2C1-09AE-9692-3A817F5A25DD}"/>
                </a:ext>
              </a:extLst>
            </p:cNvPr>
            <p:cNvSpPr/>
            <p:nvPr/>
          </p:nvSpPr>
          <p:spPr>
            <a:xfrm>
              <a:off x="4926923" y="3943651"/>
              <a:ext cx="589153" cy="260205"/>
            </a:xfrm>
            <a:prstGeom prst="snip1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/>
                <a:t>ACK:1</a:t>
              </a:r>
              <a:endParaRPr lang="zh-CN" altLang="en-US" sz="1000" b="1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31A2C824-F18C-3CF2-5612-099390AF0288}"/>
              </a:ext>
            </a:extLst>
          </p:cNvPr>
          <p:cNvSpPr txBox="1"/>
          <p:nvPr/>
        </p:nvSpPr>
        <p:spPr>
          <a:xfrm>
            <a:off x="7442803" y="1438542"/>
            <a:ext cx="1670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Bodoni MT Black" panose="02070A03080606020203" pitchFamily="18" charset="0"/>
              </a:rPr>
              <a:t>dupACKcnt</a:t>
            </a:r>
            <a:r>
              <a:rPr lang="en-US" altLang="zh-CN" dirty="0">
                <a:latin typeface="Bodoni MT Black" panose="02070A03080606020203" pitchFamily="18" charset="0"/>
              </a:rPr>
              <a:t> = 3: </a:t>
            </a:r>
          </a:p>
          <a:p>
            <a:r>
              <a:rPr lang="en-US" altLang="zh-CN" dirty="0">
                <a:latin typeface="Bodoni MT Black" panose="02070A03080606020203" pitchFamily="18" charset="0"/>
              </a:rPr>
              <a:t>retransmit</a:t>
            </a:r>
          </a:p>
        </p:txBody>
      </p:sp>
    </p:spTree>
    <p:extLst>
      <p:ext uri="{BB962C8B-B14F-4D97-AF65-F5344CB8AC3E}">
        <p14:creationId xmlns:p14="http://schemas.microsoft.com/office/powerpoint/2010/main" val="415082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58025E-6 L 0.16059 0.2197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21" y="10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58025E-6 L 0.24497 0.3345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0" y="16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09877E-6 L -0.12187 0.1814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907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12188 0.17253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35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87 0.18148 L -0.22847 0.321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0" y="70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0.21493 -0.30709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47" y="-15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4" grpId="0" animBg="1"/>
      <p:bldP spid="24" grpId="1" animBg="1"/>
      <p:bldP spid="24" grpId="2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79A21A-809B-6D5F-D25A-92932825EAD0}"/>
              </a:ext>
            </a:extLst>
          </p:cNvPr>
          <p:cNvSpPr txBox="1"/>
          <p:nvPr/>
        </p:nvSpPr>
        <p:spPr>
          <a:xfrm>
            <a:off x="470078" y="309093"/>
            <a:ext cx="405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Bodoni MT Black" panose="02070A03080606020203" pitchFamily="18" charset="0"/>
              </a:rPr>
              <a:t>Crash Detection: Double Timeout</a:t>
            </a:r>
            <a:endParaRPr lang="zh-CN" altLang="en-US" sz="1800" b="1" dirty="0">
              <a:latin typeface="Bodoni MT Black" panose="02070A03080606020203" pitchFamily="18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5DFC177-F3DD-4789-EAF7-EAD38F168F09}"/>
              </a:ext>
            </a:extLst>
          </p:cNvPr>
          <p:cNvSpPr/>
          <p:nvPr/>
        </p:nvSpPr>
        <p:spPr>
          <a:xfrm>
            <a:off x="2131115" y="1287719"/>
            <a:ext cx="457200" cy="457200"/>
          </a:xfrm>
          <a:prstGeom prst="ellipse">
            <a:avLst/>
          </a:prstGeom>
          <a:solidFill>
            <a:srgbClr val="D67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P2</a:t>
            </a:r>
            <a:endParaRPr lang="zh-CN" altLang="en-US" sz="900" b="1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92FD2EC-012E-36BB-93B1-3A20BF4224B5}"/>
              </a:ext>
            </a:extLst>
          </p:cNvPr>
          <p:cNvSpPr/>
          <p:nvPr/>
        </p:nvSpPr>
        <p:spPr>
          <a:xfrm>
            <a:off x="3968866" y="959579"/>
            <a:ext cx="457200" cy="457200"/>
          </a:xfrm>
          <a:prstGeom prst="ellipse">
            <a:avLst/>
          </a:prstGeom>
          <a:solidFill>
            <a:srgbClr val="D67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P3</a:t>
            </a:r>
            <a:endParaRPr lang="zh-CN" altLang="en-US" sz="9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767C050-67BB-1523-9D89-59CDB1F40560}"/>
              </a:ext>
            </a:extLst>
          </p:cNvPr>
          <p:cNvSpPr/>
          <p:nvPr/>
        </p:nvSpPr>
        <p:spPr>
          <a:xfrm>
            <a:off x="1051252" y="2120278"/>
            <a:ext cx="487694" cy="48769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P1</a:t>
            </a:r>
            <a:endParaRPr lang="zh-CN" altLang="en-US" sz="9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ABDE396-3322-0CD9-2AB3-2B2B57C856E7}"/>
              </a:ext>
            </a:extLst>
          </p:cNvPr>
          <p:cNvSpPr/>
          <p:nvPr/>
        </p:nvSpPr>
        <p:spPr>
          <a:xfrm>
            <a:off x="4031106" y="4198882"/>
            <a:ext cx="520409" cy="52040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P0</a:t>
            </a:r>
            <a:endParaRPr lang="zh-CN" altLang="en-US" sz="1000" b="1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6079451-52F1-45EA-F917-B74F32876798}"/>
              </a:ext>
            </a:extLst>
          </p:cNvPr>
          <p:cNvCxnSpPr>
            <a:cxnSpLocks/>
            <a:stCxn id="6" idx="5"/>
            <a:endCxn id="8" idx="2"/>
          </p:cNvCxnSpPr>
          <p:nvPr/>
        </p:nvCxnSpPr>
        <p:spPr>
          <a:xfrm>
            <a:off x="1467525" y="2536551"/>
            <a:ext cx="2563581" cy="192253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999D86-E1A9-BC9F-BC24-B18CDFC3128E}"/>
              </a:ext>
            </a:extLst>
          </p:cNvPr>
          <p:cNvCxnSpPr>
            <a:cxnSpLocks/>
            <a:stCxn id="3" idx="5"/>
            <a:endCxn id="8" idx="1"/>
          </p:cNvCxnSpPr>
          <p:nvPr/>
        </p:nvCxnSpPr>
        <p:spPr>
          <a:xfrm>
            <a:off x="2521360" y="1677964"/>
            <a:ext cx="1585958" cy="259713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B71C91C-C473-E455-683A-2B3ABD54F145}"/>
              </a:ext>
            </a:extLst>
          </p:cNvPr>
          <p:cNvCxnSpPr>
            <a:cxnSpLocks/>
            <a:stCxn id="28" idx="3"/>
            <a:endCxn id="8" idx="7"/>
          </p:cNvCxnSpPr>
          <p:nvPr/>
        </p:nvCxnSpPr>
        <p:spPr>
          <a:xfrm flipH="1">
            <a:off x="4475303" y="1740919"/>
            <a:ext cx="1115155" cy="25341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43785CE-DBCF-60B1-63F2-915A03CC4F62}"/>
              </a:ext>
            </a:extLst>
          </p:cNvPr>
          <p:cNvCxnSpPr>
            <a:cxnSpLocks/>
            <a:stCxn id="13" idx="3"/>
            <a:endCxn id="8" idx="6"/>
          </p:cNvCxnSpPr>
          <p:nvPr/>
        </p:nvCxnSpPr>
        <p:spPr>
          <a:xfrm flipH="1">
            <a:off x="4551515" y="2557190"/>
            <a:ext cx="2438650" cy="19018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E63E6019-77D7-EE0C-0D18-DA95133316FA}"/>
              </a:ext>
            </a:extLst>
          </p:cNvPr>
          <p:cNvSpPr/>
          <p:nvPr/>
        </p:nvSpPr>
        <p:spPr>
          <a:xfrm>
            <a:off x="6916846" y="2129854"/>
            <a:ext cx="500655" cy="500655"/>
          </a:xfrm>
          <a:prstGeom prst="ellipse">
            <a:avLst/>
          </a:prstGeom>
          <a:solidFill>
            <a:srgbClr val="D67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P5</a:t>
            </a:r>
            <a:endParaRPr lang="zh-CN" altLang="en-US" sz="900" b="1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9098F42-27FC-BD5F-9066-FD713ED49D3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197466" y="1416779"/>
            <a:ext cx="93845" cy="27821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D190ECD5-9270-AE76-559D-700B22C88C81}"/>
              </a:ext>
            </a:extLst>
          </p:cNvPr>
          <p:cNvSpPr/>
          <p:nvPr/>
        </p:nvSpPr>
        <p:spPr>
          <a:xfrm>
            <a:off x="5523503" y="1350674"/>
            <a:ext cx="457200" cy="457200"/>
          </a:xfrm>
          <a:prstGeom prst="ellipse">
            <a:avLst/>
          </a:prstGeom>
          <a:solidFill>
            <a:srgbClr val="D67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/>
              <a:t>P4</a:t>
            </a:r>
            <a:endParaRPr lang="zh-CN" altLang="en-US" sz="900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4D98F31-685E-47B0-B0EC-16EEBE89DE0E}"/>
              </a:ext>
            </a:extLst>
          </p:cNvPr>
          <p:cNvSpPr txBox="1"/>
          <p:nvPr/>
        </p:nvSpPr>
        <p:spPr>
          <a:xfrm>
            <a:off x="4629960" y="4450135"/>
            <a:ext cx="2910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Bodoni MT Black" panose="02070A03080606020203" pitchFamily="18" charset="0"/>
              </a:rPr>
              <a:t>crash_timer</a:t>
            </a:r>
            <a:r>
              <a:rPr lang="en-US" altLang="zh-CN" dirty="0">
                <a:latin typeface="Bodoni MT Black" panose="02070A03080606020203" pitchFamily="18" charset="0"/>
              </a:rPr>
              <a:t>: When timeout, </a:t>
            </a:r>
            <a:r>
              <a:rPr lang="en-US" altLang="zh-CN" dirty="0" err="1">
                <a:latin typeface="Bodoni MT Black" panose="02070A03080606020203" pitchFamily="18" charset="0"/>
              </a:rPr>
              <a:t>Crash_cnt</a:t>
            </a:r>
            <a:r>
              <a:rPr lang="en-US" altLang="zh-CN" dirty="0">
                <a:latin typeface="Bodoni MT Black" panose="02070A03080606020203" pitchFamily="18" charset="0"/>
              </a:rPr>
              <a:t> +=1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AC909845-B52E-C6B0-1325-E11556910F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712" y="4536279"/>
            <a:ext cx="364749" cy="427622"/>
          </a:xfrm>
          <a:prstGeom prst="rect">
            <a:avLst/>
          </a:prstGeom>
        </p:spPr>
      </p:pic>
      <p:sp>
        <p:nvSpPr>
          <p:cNvPr id="44" name="乘号 43">
            <a:extLst>
              <a:ext uri="{FF2B5EF4-FFF2-40B4-BE49-F238E27FC236}">
                <a16:creationId xmlns:a16="http://schemas.microsoft.com/office/drawing/2014/main" id="{6C23BDA0-7A8A-CE7E-965A-FF62D8E5CD1F}"/>
              </a:ext>
            </a:extLst>
          </p:cNvPr>
          <p:cNvSpPr/>
          <p:nvPr/>
        </p:nvSpPr>
        <p:spPr>
          <a:xfrm>
            <a:off x="869324" y="2176530"/>
            <a:ext cx="857175" cy="395220"/>
          </a:xfrm>
          <a:prstGeom prst="mathMultipl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FBA20A3D-8B20-F877-7727-CD17BE4B9457}"/>
              </a:ext>
            </a:extLst>
          </p:cNvPr>
          <p:cNvCxnSpPr>
            <a:stCxn id="6" idx="5"/>
            <a:endCxn id="8" idx="2"/>
          </p:cNvCxnSpPr>
          <p:nvPr/>
        </p:nvCxnSpPr>
        <p:spPr>
          <a:xfrm>
            <a:off x="1467525" y="2536551"/>
            <a:ext cx="2563581" cy="192253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矩形: 剪去单角 51">
            <a:extLst>
              <a:ext uri="{FF2B5EF4-FFF2-40B4-BE49-F238E27FC236}">
                <a16:creationId xmlns:a16="http://schemas.microsoft.com/office/drawing/2014/main" id="{C4442884-7F26-C593-6199-654A5A1E0039}"/>
              </a:ext>
            </a:extLst>
          </p:cNvPr>
          <p:cNvSpPr/>
          <p:nvPr/>
        </p:nvSpPr>
        <p:spPr>
          <a:xfrm>
            <a:off x="3394837" y="4122989"/>
            <a:ext cx="591581" cy="244102"/>
          </a:xfrm>
          <a:prstGeom prst="snip1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ACK</a:t>
            </a:r>
            <a:endParaRPr lang="zh-CN" altLang="en-US" sz="1000" b="1" dirty="0"/>
          </a:p>
        </p:txBody>
      </p:sp>
      <p:sp>
        <p:nvSpPr>
          <p:cNvPr id="53" name="矩形: 剪去单角 52">
            <a:extLst>
              <a:ext uri="{FF2B5EF4-FFF2-40B4-BE49-F238E27FC236}">
                <a16:creationId xmlns:a16="http://schemas.microsoft.com/office/drawing/2014/main" id="{49B0EE17-69EF-7D05-C848-2846522C7E6E}"/>
              </a:ext>
            </a:extLst>
          </p:cNvPr>
          <p:cNvSpPr/>
          <p:nvPr/>
        </p:nvSpPr>
        <p:spPr>
          <a:xfrm>
            <a:off x="3394837" y="4131039"/>
            <a:ext cx="591581" cy="244102"/>
          </a:xfrm>
          <a:prstGeom prst="snip1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ACK</a:t>
            </a:r>
            <a:endParaRPr lang="zh-CN" altLang="en-US" sz="1000" b="1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CD071A78-A401-6562-6D52-8E503986978F}"/>
              </a:ext>
            </a:extLst>
          </p:cNvPr>
          <p:cNvSpPr/>
          <p:nvPr/>
        </p:nvSpPr>
        <p:spPr>
          <a:xfrm>
            <a:off x="4028945" y="4201718"/>
            <a:ext cx="520409" cy="520409"/>
          </a:xfrm>
          <a:prstGeom prst="ellipse">
            <a:avLst/>
          </a:prstGeom>
          <a:solidFill>
            <a:srgbClr val="D67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P0</a:t>
            </a:r>
            <a:endParaRPr lang="zh-CN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60791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35802E-6 L -0.23524 -0.3145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-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5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85185E-6 L -0.23524 -0.314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-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35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3157" y="2240325"/>
            <a:ext cx="853440" cy="78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500" dirty="0">
              <a:gradFill>
                <a:gsLst>
                  <a:gs pos="0">
                    <a:srgbClr val="788BA9"/>
                  </a:gs>
                  <a:gs pos="74000">
                    <a:srgbClr val="D67A71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00436" y="2356354"/>
            <a:ext cx="372999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000" dirty="0">
                <a:gradFill>
                  <a:gsLst>
                    <a:gs pos="0">
                      <a:srgbClr val="788BA9"/>
                    </a:gs>
                    <a:gs pos="74000">
                      <a:srgbClr val="D67A7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Handshaking check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2129599" y="2098075"/>
            <a:ext cx="0" cy="1069331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6887"/>
  <p:tag name="KSO_WPP_MARK_KEY" val="ac520a58-1cbc-4943-8387-874d4bd19e02"/>
  <p:tag name="COMMONDATA" val="eyJoZGlkIjoiMWM4MmVkOTA1MjFjYzMwZWNmZGFhODliZDBjZWU4YWM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100,&quot;width&quot;:14387.21102362204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自定义 711">
      <a:dk1>
        <a:srgbClr val="5F5F5F"/>
      </a:dk1>
      <a:lt1>
        <a:sysClr val="window" lastClr="FFFFFF"/>
      </a:lt1>
      <a:dk2>
        <a:srgbClr val="5F5F5F"/>
      </a:dk2>
      <a:lt2>
        <a:srgbClr val="E7E6E6"/>
      </a:lt2>
      <a:accent1>
        <a:srgbClr val="D67A71"/>
      </a:accent1>
      <a:accent2>
        <a:srgbClr val="788BA9"/>
      </a:accent2>
      <a:accent3>
        <a:srgbClr val="D67A71"/>
      </a:accent3>
      <a:accent4>
        <a:srgbClr val="788BA9"/>
      </a:accent4>
      <a:accent5>
        <a:srgbClr val="D67A71"/>
      </a:accent5>
      <a:accent6>
        <a:srgbClr val="788BA9"/>
      </a:accent6>
      <a:hlink>
        <a:srgbClr val="D67A71"/>
      </a:hlink>
      <a:folHlink>
        <a:srgbClr val="788BA9"/>
      </a:folHlink>
    </a:clrScheme>
    <a:fontScheme name="Lato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</Words>
  <Application>Microsoft Office PowerPoint</Application>
  <PresentationFormat>全屏显示(16:9)</PresentationFormat>
  <Paragraphs>111</Paragraphs>
  <Slides>23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微软雅黑</vt:lpstr>
      <vt:lpstr>Arial</vt:lpstr>
      <vt:lpstr>Bodoni MT Black</vt:lpstr>
      <vt:lpstr>Calibri</vt:lpstr>
      <vt:lpstr>Lato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6887</dc:title>
  <dc:creator/>
  <cp:lastModifiedBy/>
  <cp:revision>4</cp:revision>
  <dcterms:created xsi:type="dcterms:W3CDTF">2017-04-24T03:18:00Z</dcterms:created>
  <dcterms:modified xsi:type="dcterms:W3CDTF">2023-01-13T09:49:11Z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BBCF347EA9B04E759396C9B299D58915</vt:lpwstr>
  </property>
  <property fmtid="{D5CDD505-2E9C-101B-9397-08002B2CF9AE}" pid="3" name="KSOProductBuildVer">
    <vt:lpwstr>2052-11.1.0.13703</vt:lpwstr>
  </property>
</Properties>
</file>